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595"/>
  </p:normalViewPr>
  <p:slideViewPr>
    <p:cSldViewPr snapToGrid="0" snapToObjects="1" showGuides="1">
      <p:cViewPr varScale="1">
        <p:scale>
          <a:sx n="70" d="100"/>
          <a:sy n="70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0846" y="497542"/>
            <a:ext cx="3817150" cy="899923"/>
          </a:xfrm>
        </p:spPr>
        <p:txBody>
          <a:bodyPr anchor="ctr">
            <a:normAutofit/>
          </a:bodyPr>
          <a:lstStyle/>
          <a:p>
            <a:r>
              <a:rPr lang="en-US" sz="3800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3800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solidFill>
            <a:srgbClr val="00B0F0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1" y="4910760"/>
            <a:ext cx="74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000" b="1" dirty="0" smtClean="0">
                <a:solidFill>
                  <a:srgbClr val="00B0F0"/>
                </a:solidFill>
              </a:rPr>
              <a:t>Решение задачи увеличения клиентов пенсионного возраста</a:t>
            </a:r>
            <a:endParaRPr lang="ru-RU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251"/>
          <p:cNvGrpSpPr/>
          <p:nvPr/>
        </p:nvGrpSpPr>
        <p:grpSpPr>
          <a:xfrm>
            <a:off x="430306" y="1409253"/>
            <a:ext cx="4782374" cy="4188908"/>
            <a:chOff x="-3160" y="-4571"/>
            <a:chExt cx="9395925" cy="8229600"/>
          </a:xfrm>
        </p:grpSpPr>
        <p:sp>
          <p:nvSpPr>
            <p:cNvPr id="9" name="Shape 1688"/>
            <p:cNvSpPr/>
            <p:nvPr/>
          </p:nvSpPr>
          <p:spPr>
            <a:xfrm>
              <a:off x="3849216" y="4010066"/>
              <a:ext cx="5543548" cy="209550"/>
            </a:xfrm>
            <a:custGeom>
              <a:avLst/>
              <a:gdLst/>
              <a:ahLst/>
              <a:cxnLst/>
              <a:rect l="0" t="0" r="0" b="0"/>
              <a:pathLst>
                <a:path w="5543548" h="209550">
                  <a:moveTo>
                    <a:pt x="0" y="0"/>
                  </a:moveTo>
                  <a:lnTo>
                    <a:pt x="5543548" y="0"/>
                  </a:lnTo>
                  <a:lnTo>
                    <a:pt x="5543548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689"/>
            <p:cNvSpPr/>
            <p:nvPr/>
          </p:nvSpPr>
          <p:spPr>
            <a:xfrm>
              <a:off x="3849216" y="444178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690"/>
            <p:cNvSpPr/>
            <p:nvPr/>
          </p:nvSpPr>
          <p:spPr>
            <a:xfrm>
              <a:off x="3849216" y="3578351"/>
              <a:ext cx="5543549" cy="209550"/>
            </a:xfrm>
            <a:custGeom>
              <a:avLst/>
              <a:gdLst/>
              <a:ahLst/>
              <a:cxnLst/>
              <a:rect l="0" t="0" r="0" b="0"/>
              <a:pathLst>
                <a:path w="5543549" h="209550">
                  <a:moveTo>
                    <a:pt x="0" y="0"/>
                  </a:moveTo>
                  <a:lnTo>
                    <a:pt x="5543549" y="0"/>
                  </a:lnTo>
                  <a:lnTo>
                    <a:pt x="5543549" y="209550"/>
                  </a:lnTo>
                  <a:lnTo>
                    <a:pt x="0" y="2095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F4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150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3160" y="-4571"/>
              <a:ext cx="8217408" cy="8229600"/>
            </a:xfrm>
            <a:prstGeom prst="rect">
              <a:avLst/>
            </a:prstGeom>
          </p:spPr>
        </p:pic>
        <p:pic>
          <p:nvPicPr>
            <p:cNvPr id="13" name="Picture 150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47000" y="1913636"/>
              <a:ext cx="4178808" cy="5556504"/>
            </a:xfrm>
            <a:prstGeom prst="rect">
              <a:avLst/>
            </a:prstGeom>
          </p:spPr>
        </p:pic>
        <p:pic>
          <p:nvPicPr>
            <p:cNvPr id="14" name="Picture 150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01639" y="542036"/>
              <a:ext cx="5117593" cy="682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5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smtClean="0">
                <a:effectLst/>
              </a:rPr>
              <a:t> </a:t>
            </a:r>
            <a:endParaRPr lang="ru-RU" sz="3200"/>
          </a:p>
        </p:txBody>
      </p:sp>
      <p:pic>
        <p:nvPicPr>
          <p:cNvPr id="8" name="Рисунок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7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Вам тяжело разобраться в сайте?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Не удается решить свою проблему?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5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869680" y="1611682"/>
            <a:ext cx="2205712" cy="4334328"/>
            <a:chOff x="8869680" y="1611682"/>
            <a:chExt cx="2205712" cy="4334328"/>
          </a:xfrm>
        </p:grpSpPr>
        <p:pic>
          <p:nvPicPr>
            <p:cNvPr id="8" name="Picture 153"/>
            <p:cNvPicPr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869680" y="1611682"/>
              <a:ext cx="2205712" cy="4334328"/>
            </a:xfrm>
            <a:prstGeom prst="rect">
              <a:avLst/>
            </a:prstGeom>
          </p:spPr>
        </p:pic>
        <p:pic>
          <p:nvPicPr>
            <p:cNvPr id="9" name="Picture 149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033229" y="1772962"/>
              <a:ext cx="1878614" cy="396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5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8" name="Group 1344"/>
          <p:cNvGrpSpPr/>
          <p:nvPr/>
        </p:nvGrpSpPr>
        <p:grpSpPr>
          <a:xfrm>
            <a:off x="115346" y="1483359"/>
            <a:ext cx="5799590" cy="3875489"/>
            <a:chOff x="-4571" y="-4571"/>
            <a:chExt cx="8948928" cy="6638545"/>
          </a:xfrm>
        </p:grpSpPr>
        <p:pic>
          <p:nvPicPr>
            <p:cNvPr id="9" name="Picture 149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571" y="-4571"/>
              <a:ext cx="8948928" cy="6638545"/>
            </a:xfrm>
            <a:prstGeom prst="rect">
              <a:avLst/>
            </a:prstGeom>
          </p:spPr>
        </p:pic>
        <p:pic>
          <p:nvPicPr>
            <p:cNvPr id="10" name="Picture 149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3492" y="398780"/>
              <a:ext cx="8442960" cy="5943601"/>
            </a:xfrm>
            <a:prstGeom prst="rect">
              <a:avLst/>
            </a:prstGeom>
          </p:spPr>
        </p:pic>
        <p:sp>
          <p:nvSpPr>
            <p:cNvPr id="11" name="Shape 179"/>
            <p:cNvSpPr/>
            <p:nvPr/>
          </p:nvSpPr>
          <p:spPr>
            <a:xfrm>
              <a:off x="8118451" y="2830977"/>
              <a:ext cx="662563" cy="826727"/>
            </a:xfrm>
            <a:custGeom>
              <a:avLst/>
              <a:gdLst/>
              <a:ahLst/>
              <a:cxnLst/>
              <a:rect l="0" t="0" r="0" b="0"/>
              <a:pathLst>
                <a:path w="662563" h="826727">
                  <a:moveTo>
                    <a:pt x="16814" y="480"/>
                  </a:moveTo>
                  <a:cubicBezTo>
                    <a:pt x="19938" y="0"/>
                    <a:pt x="23275" y="370"/>
                    <a:pt x="26546" y="1818"/>
                  </a:cubicBezTo>
                  <a:cubicBezTo>
                    <a:pt x="192132" y="75005"/>
                    <a:pt x="442864" y="206166"/>
                    <a:pt x="495029" y="232209"/>
                  </a:cubicBezTo>
                  <a:cubicBezTo>
                    <a:pt x="519278" y="244314"/>
                    <a:pt x="662563" y="300423"/>
                    <a:pt x="591148" y="331569"/>
                  </a:cubicBezTo>
                  <a:cubicBezTo>
                    <a:pt x="521615" y="361897"/>
                    <a:pt x="479058" y="377209"/>
                    <a:pt x="410889" y="410547"/>
                  </a:cubicBezTo>
                  <a:cubicBezTo>
                    <a:pt x="387808" y="421834"/>
                    <a:pt x="398618" y="456350"/>
                    <a:pt x="402644" y="460342"/>
                  </a:cubicBezTo>
                  <a:cubicBezTo>
                    <a:pt x="465879" y="523092"/>
                    <a:pt x="541448" y="571644"/>
                    <a:pt x="607736" y="630926"/>
                  </a:cubicBezTo>
                  <a:cubicBezTo>
                    <a:pt x="624258" y="645681"/>
                    <a:pt x="660940" y="670153"/>
                    <a:pt x="646202" y="696981"/>
                  </a:cubicBezTo>
                  <a:cubicBezTo>
                    <a:pt x="634938" y="717495"/>
                    <a:pt x="604586" y="736143"/>
                    <a:pt x="587316" y="751617"/>
                  </a:cubicBezTo>
                  <a:cubicBezTo>
                    <a:pt x="563815" y="772687"/>
                    <a:pt x="540086" y="793495"/>
                    <a:pt x="516096" y="814008"/>
                  </a:cubicBezTo>
                  <a:cubicBezTo>
                    <a:pt x="504523" y="823905"/>
                    <a:pt x="489696" y="826727"/>
                    <a:pt x="476145" y="823758"/>
                  </a:cubicBezTo>
                  <a:cubicBezTo>
                    <a:pt x="462592" y="820789"/>
                    <a:pt x="450313" y="812029"/>
                    <a:pt x="443836" y="798762"/>
                  </a:cubicBezTo>
                  <a:lnTo>
                    <a:pt x="307077" y="518545"/>
                  </a:lnTo>
                  <a:cubicBezTo>
                    <a:pt x="300682" y="505490"/>
                    <a:pt x="282894" y="503887"/>
                    <a:pt x="274258" y="515567"/>
                  </a:cubicBezTo>
                  <a:cubicBezTo>
                    <a:pt x="248907" y="549887"/>
                    <a:pt x="204141" y="602724"/>
                    <a:pt x="198429" y="610086"/>
                  </a:cubicBezTo>
                  <a:cubicBezTo>
                    <a:pt x="185086" y="627261"/>
                    <a:pt x="157592" y="668812"/>
                    <a:pt x="130877" y="661124"/>
                  </a:cubicBezTo>
                  <a:cubicBezTo>
                    <a:pt x="126429" y="659815"/>
                    <a:pt x="123021" y="656870"/>
                    <a:pt x="120293" y="652944"/>
                  </a:cubicBezTo>
                  <a:cubicBezTo>
                    <a:pt x="112795" y="642148"/>
                    <a:pt x="110718" y="624089"/>
                    <a:pt x="108088" y="613979"/>
                  </a:cubicBezTo>
                  <a:cubicBezTo>
                    <a:pt x="76860" y="494138"/>
                    <a:pt x="70790" y="369258"/>
                    <a:pt x="46672" y="248076"/>
                  </a:cubicBezTo>
                  <a:cubicBezTo>
                    <a:pt x="31642" y="172631"/>
                    <a:pt x="16742" y="97155"/>
                    <a:pt x="2070" y="21611"/>
                  </a:cubicBezTo>
                  <a:cubicBezTo>
                    <a:pt x="0" y="11011"/>
                    <a:pt x="7444" y="1920"/>
                    <a:pt x="16814" y="48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134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80"/>
            <p:cNvSpPr/>
            <p:nvPr/>
          </p:nvSpPr>
          <p:spPr>
            <a:xfrm>
              <a:off x="8115845" y="2827651"/>
              <a:ext cx="368600" cy="668638"/>
            </a:xfrm>
            <a:custGeom>
              <a:avLst/>
              <a:gdLst/>
              <a:ahLst/>
              <a:cxnLst/>
              <a:rect l="0" t="0" r="0" b="0"/>
              <a:pathLst>
                <a:path w="368600" h="668638">
                  <a:moveTo>
                    <a:pt x="19315" y="495"/>
                  </a:moveTo>
                  <a:cubicBezTo>
                    <a:pt x="23008" y="0"/>
                    <a:pt x="26830" y="532"/>
                    <a:pt x="30449" y="2135"/>
                  </a:cubicBezTo>
                  <a:cubicBezTo>
                    <a:pt x="52101" y="11721"/>
                    <a:pt x="76415" y="22812"/>
                    <a:pt x="102741" y="35146"/>
                  </a:cubicBezTo>
                  <a:cubicBezTo>
                    <a:pt x="104364" y="35898"/>
                    <a:pt x="105078" y="37862"/>
                    <a:pt x="104332" y="39497"/>
                  </a:cubicBezTo>
                  <a:cubicBezTo>
                    <a:pt x="103585" y="41133"/>
                    <a:pt x="101637" y="41852"/>
                    <a:pt x="100014" y="41101"/>
                  </a:cubicBezTo>
                  <a:cubicBezTo>
                    <a:pt x="73754" y="28799"/>
                    <a:pt x="49471" y="17708"/>
                    <a:pt x="27853" y="8154"/>
                  </a:cubicBezTo>
                  <a:cubicBezTo>
                    <a:pt x="22854" y="5930"/>
                    <a:pt x="17303" y="6683"/>
                    <a:pt x="13018" y="10118"/>
                  </a:cubicBezTo>
                  <a:cubicBezTo>
                    <a:pt x="8733" y="13586"/>
                    <a:pt x="6785" y="18885"/>
                    <a:pt x="7857" y="24317"/>
                  </a:cubicBezTo>
                  <a:cubicBezTo>
                    <a:pt x="21231" y="93054"/>
                    <a:pt x="35806" y="167157"/>
                    <a:pt x="52459" y="250781"/>
                  </a:cubicBezTo>
                  <a:cubicBezTo>
                    <a:pt x="62554" y="301524"/>
                    <a:pt x="69630" y="353740"/>
                    <a:pt x="76447" y="404255"/>
                  </a:cubicBezTo>
                  <a:cubicBezTo>
                    <a:pt x="85926" y="474399"/>
                    <a:pt x="95729" y="546965"/>
                    <a:pt x="113843" y="616521"/>
                  </a:cubicBezTo>
                  <a:cubicBezTo>
                    <a:pt x="114493" y="619040"/>
                    <a:pt x="115108" y="622017"/>
                    <a:pt x="115791" y="625157"/>
                  </a:cubicBezTo>
                  <a:cubicBezTo>
                    <a:pt x="117803" y="634776"/>
                    <a:pt x="120270" y="646783"/>
                    <a:pt x="125595" y="654406"/>
                  </a:cubicBezTo>
                  <a:cubicBezTo>
                    <a:pt x="128126" y="658071"/>
                    <a:pt x="131015" y="660328"/>
                    <a:pt x="134391" y="661309"/>
                  </a:cubicBezTo>
                  <a:cubicBezTo>
                    <a:pt x="156237" y="667591"/>
                    <a:pt x="179805" y="636183"/>
                    <a:pt x="193926" y="617403"/>
                  </a:cubicBezTo>
                  <a:cubicBezTo>
                    <a:pt x="195580" y="615179"/>
                    <a:pt x="197139" y="613150"/>
                    <a:pt x="198503" y="611384"/>
                  </a:cubicBezTo>
                  <a:cubicBezTo>
                    <a:pt x="200028" y="609454"/>
                    <a:pt x="204151" y="604448"/>
                    <a:pt x="209864" y="597545"/>
                  </a:cubicBezTo>
                  <a:cubicBezTo>
                    <a:pt x="225803" y="578275"/>
                    <a:pt x="255440" y="542417"/>
                    <a:pt x="274170" y="517095"/>
                  </a:cubicBezTo>
                  <a:cubicBezTo>
                    <a:pt x="278909" y="510682"/>
                    <a:pt x="286472" y="507279"/>
                    <a:pt x="294425" y="507999"/>
                  </a:cubicBezTo>
                  <a:cubicBezTo>
                    <a:pt x="302379" y="508752"/>
                    <a:pt x="309229" y="513495"/>
                    <a:pt x="312767" y="520693"/>
                  </a:cubicBezTo>
                  <a:lnTo>
                    <a:pt x="367821" y="633500"/>
                  </a:lnTo>
                  <a:cubicBezTo>
                    <a:pt x="368600" y="635136"/>
                    <a:pt x="367951" y="637067"/>
                    <a:pt x="366328" y="637884"/>
                  </a:cubicBezTo>
                  <a:cubicBezTo>
                    <a:pt x="364705" y="638670"/>
                    <a:pt x="362789" y="638015"/>
                    <a:pt x="361978" y="636379"/>
                  </a:cubicBezTo>
                  <a:lnTo>
                    <a:pt x="306924" y="523573"/>
                  </a:lnTo>
                  <a:cubicBezTo>
                    <a:pt x="304392" y="518403"/>
                    <a:pt x="299522" y="515001"/>
                    <a:pt x="293810" y="514478"/>
                  </a:cubicBezTo>
                  <a:cubicBezTo>
                    <a:pt x="288128" y="513986"/>
                    <a:pt x="282740" y="516375"/>
                    <a:pt x="279364" y="520955"/>
                  </a:cubicBezTo>
                  <a:cubicBezTo>
                    <a:pt x="260536" y="546441"/>
                    <a:pt x="230801" y="582397"/>
                    <a:pt x="214831" y="601699"/>
                  </a:cubicBezTo>
                  <a:cubicBezTo>
                    <a:pt x="209149" y="608570"/>
                    <a:pt x="205060" y="613543"/>
                    <a:pt x="203598" y="615408"/>
                  </a:cubicBezTo>
                  <a:cubicBezTo>
                    <a:pt x="202236" y="617175"/>
                    <a:pt x="200709" y="619171"/>
                    <a:pt x="199087" y="621362"/>
                  </a:cubicBezTo>
                  <a:cubicBezTo>
                    <a:pt x="185420" y="639487"/>
                    <a:pt x="163509" y="668638"/>
                    <a:pt x="140170" y="668638"/>
                  </a:cubicBezTo>
                  <a:cubicBezTo>
                    <a:pt x="137637" y="668638"/>
                    <a:pt x="135106" y="668311"/>
                    <a:pt x="132574" y="667559"/>
                  </a:cubicBezTo>
                  <a:cubicBezTo>
                    <a:pt x="127769" y="666152"/>
                    <a:pt x="123614" y="662978"/>
                    <a:pt x="120238" y="658136"/>
                  </a:cubicBezTo>
                  <a:cubicBezTo>
                    <a:pt x="114200" y="649401"/>
                    <a:pt x="111538" y="636674"/>
                    <a:pt x="109428" y="626466"/>
                  </a:cubicBezTo>
                  <a:cubicBezTo>
                    <a:pt x="108779" y="623358"/>
                    <a:pt x="108195" y="620512"/>
                    <a:pt x="107578" y="618123"/>
                  </a:cubicBezTo>
                  <a:cubicBezTo>
                    <a:pt x="89367" y="548175"/>
                    <a:pt x="79531" y="475446"/>
                    <a:pt x="70020" y="405106"/>
                  </a:cubicBezTo>
                  <a:cubicBezTo>
                    <a:pt x="63203" y="354722"/>
                    <a:pt x="56159" y="302604"/>
                    <a:pt x="46096" y="252057"/>
                  </a:cubicBezTo>
                  <a:cubicBezTo>
                    <a:pt x="29443" y="168434"/>
                    <a:pt x="14868" y="94330"/>
                    <a:pt x="1494" y="25593"/>
                  </a:cubicBezTo>
                  <a:cubicBezTo>
                    <a:pt x="0" y="17839"/>
                    <a:pt x="2857" y="9954"/>
                    <a:pt x="8961" y="5014"/>
                  </a:cubicBezTo>
                  <a:cubicBezTo>
                    <a:pt x="12061" y="2511"/>
                    <a:pt x="15623" y="990"/>
                    <a:pt x="19315" y="49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81"/>
            <p:cNvSpPr/>
            <p:nvPr/>
          </p:nvSpPr>
          <p:spPr>
            <a:xfrm>
              <a:off x="8337622" y="2921916"/>
              <a:ext cx="443813" cy="724052"/>
            </a:xfrm>
            <a:custGeom>
              <a:avLst/>
              <a:gdLst/>
              <a:ahLst/>
              <a:cxnLst/>
              <a:rect l="0" t="0" r="0" b="0"/>
              <a:pathLst>
                <a:path w="443813" h="724052">
                  <a:moveTo>
                    <a:pt x="5161" y="818"/>
                  </a:moveTo>
                  <a:cubicBezTo>
                    <a:pt x="74174" y="35825"/>
                    <a:pt x="257224" y="128380"/>
                    <a:pt x="277220" y="138359"/>
                  </a:cubicBezTo>
                  <a:cubicBezTo>
                    <a:pt x="280045" y="139765"/>
                    <a:pt x="284590" y="141826"/>
                    <a:pt x="290302" y="144411"/>
                  </a:cubicBezTo>
                  <a:cubicBezTo>
                    <a:pt x="344708" y="168981"/>
                    <a:pt x="395056" y="195155"/>
                    <a:pt x="394893" y="220085"/>
                  </a:cubicBezTo>
                  <a:cubicBezTo>
                    <a:pt x="394829" y="229474"/>
                    <a:pt x="387524" y="237425"/>
                    <a:pt x="373176" y="243673"/>
                  </a:cubicBezTo>
                  <a:cubicBezTo>
                    <a:pt x="356038" y="251133"/>
                    <a:pt x="338897" y="258560"/>
                    <a:pt x="321726" y="265986"/>
                  </a:cubicBezTo>
                  <a:cubicBezTo>
                    <a:pt x="302183" y="274427"/>
                    <a:pt x="282642" y="282901"/>
                    <a:pt x="263165" y="291407"/>
                  </a:cubicBezTo>
                  <a:cubicBezTo>
                    <a:pt x="243331" y="300077"/>
                    <a:pt x="225574" y="307929"/>
                    <a:pt x="208921" y="315421"/>
                  </a:cubicBezTo>
                  <a:cubicBezTo>
                    <a:pt x="184153" y="326545"/>
                    <a:pt x="174058" y="339599"/>
                    <a:pt x="178960" y="354223"/>
                  </a:cubicBezTo>
                  <a:cubicBezTo>
                    <a:pt x="184381" y="370451"/>
                    <a:pt x="200547" y="383439"/>
                    <a:pt x="214797" y="394922"/>
                  </a:cubicBezTo>
                  <a:cubicBezTo>
                    <a:pt x="218432" y="397867"/>
                    <a:pt x="221874" y="400615"/>
                    <a:pt x="225087" y="403396"/>
                  </a:cubicBezTo>
                  <a:cubicBezTo>
                    <a:pt x="244110" y="419820"/>
                    <a:pt x="263522" y="435229"/>
                    <a:pt x="279980" y="448153"/>
                  </a:cubicBezTo>
                  <a:cubicBezTo>
                    <a:pt x="287218" y="453845"/>
                    <a:pt x="294491" y="459473"/>
                    <a:pt x="301761" y="465132"/>
                  </a:cubicBezTo>
                  <a:cubicBezTo>
                    <a:pt x="331398" y="488198"/>
                    <a:pt x="362076" y="512048"/>
                    <a:pt x="390608" y="537567"/>
                  </a:cubicBezTo>
                  <a:cubicBezTo>
                    <a:pt x="392849" y="539562"/>
                    <a:pt x="395445" y="541722"/>
                    <a:pt x="398237" y="544078"/>
                  </a:cubicBezTo>
                  <a:cubicBezTo>
                    <a:pt x="416382" y="559226"/>
                    <a:pt x="443813" y="582127"/>
                    <a:pt x="429789" y="607679"/>
                  </a:cubicBezTo>
                  <a:cubicBezTo>
                    <a:pt x="421544" y="622696"/>
                    <a:pt x="403690" y="636535"/>
                    <a:pt x="387979" y="648771"/>
                  </a:cubicBezTo>
                  <a:cubicBezTo>
                    <a:pt x="381422" y="653842"/>
                    <a:pt x="375254" y="658651"/>
                    <a:pt x="370222" y="663166"/>
                  </a:cubicBezTo>
                  <a:cubicBezTo>
                    <a:pt x="347597" y="683450"/>
                    <a:pt x="324517" y="703702"/>
                    <a:pt x="301599" y="723332"/>
                  </a:cubicBezTo>
                  <a:cubicBezTo>
                    <a:pt x="301048" y="723790"/>
                    <a:pt x="300301" y="724052"/>
                    <a:pt x="299555" y="724052"/>
                  </a:cubicBezTo>
                  <a:cubicBezTo>
                    <a:pt x="298645" y="724052"/>
                    <a:pt x="297736" y="723659"/>
                    <a:pt x="297087" y="722907"/>
                  </a:cubicBezTo>
                  <a:cubicBezTo>
                    <a:pt x="295918" y="721532"/>
                    <a:pt x="296081" y="719471"/>
                    <a:pt x="297444" y="718293"/>
                  </a:cubicBezTo>
                  <a:cubicBezTo>
                    <a:pt x="320329" y="698696"/>
                    <a:pt x="343378" y="678477"/>
                    <a:pt x="365938" y="658225"/>
                  </a:cubicBezTo>
                  <a:cubicBezTo>
                    <a:pt x="371132" y="653580"/>
                    <a:pt x="377397" y="648705"/>
                    <a:pt x="384051" y="643536"/>
                  </a:cubicBezTo>
                  <a:cubicBezTo>
                    <a:pt x="399276" y="631693"/>
                    <a:pt x="416546" y="618279"/>
                    <a:pt x="424141" y="604472"/>
                  </a:cubicBezTo>
                  <a:cubicBezTo>
                    <a:pt x="435568" y="583664"/>
                    <a:pt x="411611" y="563675"/>
                    <a:pt x="394147" y="549083"/>
                  </a:cubicBezTo>
                  <a:cubicBezTo>
                    <a:pt x="391291" y="546695"/>
                    <a:pt x="388628" y="544470"/>
                    <a:pt x="386356" y="542442"/>
                  </a:cubicBezTo>
                  <a:cubicBezTo>
                    <a:pt x="357984" y="517086"/>
                    <a:pt x="327406" y="493302"/>
                    <a:pt x="297866" y="470302"/>
                  </a:cubicBezTo>
                  <a:cubicBezTo>
                    <a:pt x="290595" y="464642"/>
                    <a:pt x="283324" y="458982"/>
                    <a:pt x="276052" y="453289"/>
                  </a:cubicBezTo>
                  <a:cubicBezTo>
                    <a:pt x="259529" y="440333"/>
                    <a:pt x="240053" y="424858"/>
                    <a:pt x="220900" y="408336"/>
                  </a:cubicBezTo>
                  <a:cubicBezTo>
                    <a:pt x="217784" y="405653"/>
                    <a:pt x="214375" y="402905"/>
                    <a:pt x="210772" y="399993"/>
                  </a:cubicBezTo>
                  <a:cubicBezTo>
                    <a:pt x="195807" y="387954"/>
                    <a:pt x="178862" y="374311"/>
                    <a:pt x="172825" y="356284"/>
                  </a:cubicBezTo>
                  <a:cubicBezTo>
                    <a:pt x="168604" y="343623"/>
                    <a:pt x="170974" y="325236"/>
                    <a:pt x="206293" y="309401"/>
                  </a:cubicBezTo>
                  <a:cubicBezTo>
                    <a:pt x="222978" y="301909"/>
                    <a:pt x="240767" y="294057"/>
                    <a:pt x="260600" y="285387"/>
                  </a:cubicBezTo>
                  <a:cubicBezTo>
                    <a:pt x="280110" y="276848"/>
                    <a:pt x="299652" y="268407"/>
                    <a:pt x="319193" y="259934"/>
                  </a:cubicBezTo>
                  <a:cubicBezTo>
                    <a:pt x="336334" y="252507"/>
                    <a:pt x="353505" y="245080"/>
                    <a:pt x="370612" y="237621"/>
                  </a:cubicBezTo>
                  <a:cubicBezTo>
                    <a:pt x="382395" y="232484"/>
                    <a:pt x="388369" y="226563"/>
                    <a:pt x="388401" y="219987"/>
                  </a:cubicBezTo>
                  <a:cubicBezTo>
                    <a:pt x="388563" y="195907"/>
                    <a:pt x="317831" y="163976"/>
                    <a:pt x="287641" y="150333"/>
                  </a:cubicBezTo>
                  <a:cubicBezTo>
                    <a:pt x="281863" y="147715"/>
                    <a:pt x="277285" y="145655"/>
                    <a:pt x="274332" y="144182"/>
                  </a:cubicBezTo>
                  <a:cubicBezTo>
                    <a:pt x="254335" y="134203"/>
                    <a:pt x="71253" y="41648"/>
                    <a:pt x="2239" y="6641"/>
                  </a:cubicBezTo>
                  <a:cubicBezTo>
                    <a:pt x="649" y="5824"/>
                    <a:pt x="0" y="3861"/>
                    <a:pt x="811" y="2258"/>
                  </a:cubicBezTo>
                  <a:cubicBezTo>
                    <a:pt x="1622" y="655"/>
                    <a:pt x="3570" y="0"/>
                    <a:pt x="5161" y="81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82"/>
            <p:cNvSpPr/>
            <p:nvPr/>
          </p:nvSpPr>
          <p:spPr>
            <a:xfrm>
              <a:off x="8555211" y="3566466"/>
              <a:ext cx="79011" cy="35890"/>
            </a:xfrm>
            <a:custGeom>
              <a:avLst/>
              <a:gdLst/>
              <a:ahLst/>
              <a:cxnLst/>
              <a:rect l="0" t="0" r="0" b="0"/>
              <a:pathLst>
                <a:path w="79011" h="35890">
                  <a:moveTo>
                    <a:pt x="1786" y="1047"/>
                  </a:moveTo>
                  <a:cubicBezTo>
                    <a:pt x="3246" y="0"/>
                    <a:pt x="5259" y="327"/>
                    <a:pt x="6330" y="1800"/>
                  </a:cubicBezTo>
                  <a:cubicBezTo>
                    <a:pt x="21424" y="22902"/>
                    <a:pt x="49503" y="33600"/>
                    <a:pt x="74694" y="27776"/>
                  </a:cubicBezTo>
                  <a:cubicBezTo>
                    <a:pt x="76447" y="27384"/>
                    <a:pt x="78167" y="28464"/>
                    <a:pt x="78589" y="30230"/>
                  </a:cubicBezTo>
                  <a:cubicBezTo>
                    <a:pt x="79011" y="31997"/>
                    <a:pt x="77908" y="33763"/>
                    <a:pt x="76155" y="34156"/>
                  </a:cubicBezTo>
                  <a:cubicBezTo>
                    <a:pt x="71059" y="35334"/>
                    <a:pt x="65929" y="35890"/>
                    <a:pt x="60768" y="35890"/>
                  </a:cubicBezTo>
                  <a:cubicBezTo>
                    <a:pt x="37688" y="35890"/>
                    <a:pt x="14576" y="24570"/>
                    <a:pt x="1039" y="5627"/>
                  </a:cubicBezTo>
                  <a:cubicBezTo>
                    <a:pt x="0" y="4155"/>
                    <a:pt x="326" y="2127"/>
                    <a:pt x="1786" y="104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83"/>
            <p:cNvSpPr/>
            <p:nvPr/>
          </p:nvSpPr>
          <p:spPr>
            <a:xfrm>
              <a:off x="8561834" y="3531819"/>
              <a:ext cx="70083" cy="26173"/>
            </a:xfrm>
            <a:custGeom>
              <a:avLst/>
              <a:gdLst/>
              <a:ahLst/>
              <a:cxnLst/>
              <a:rect l="0" t="0" r="0" b="0"/>
              <a:pathLst>
                <a:path w="70083" h="26173">
                  <a:moveTo>
                    <a:pt x="5680" y="1112"/>
                  </a:moveTo>
                  <a:cubicBezTo>
                    <a:pt x="22658" y="14755"/>
                    <a:pt x="44764" y="21363"/>
                    <a:pt x="66384" y="19205"/>
                  </a:cubicBezTo>
                  <a:cubicBezTo>
                    <a:pt x="68201" y="19074"/>
                    <a:pt x="69759" y="20350"/>
                    <a:pt x="69922" y="22149"/>
                  </a:cubicBezTo>
                  <a:cubicBezTo>
                    <a:pt x="70083" y="23948"/>
                    <a:pt x="68785" y="25552"/>
                    <a:pt x="67000" y="25715"/>
                  </a:cubicBezTo>
                  <a:cubicBezTo>
                    <a:pt x="64143" y="26042"/>
                    <a:pt x="61254" y="26173"/>
                    <a:pt x="58365" y="26173"/>
                  </a:cubicBezTo>
                  <a:cubicBezTo>
                    <a:pt x="37947" y="26173"/>
                    <a:pt x="17659" y="19139"/>
                    <a:pt x="1623" y="6249"/>
                  </a:cubicBezTo>
                  <a:cubicBezTo>
                    <a:pt x="226" y="5136"/>
                    <a:pt x="0" y="3075"/>
                    <a:pt x="1104" y="1636"/>
                  </a:cubicBezTo>
                  <a:cubicBezTo>
                    <a:pt x="2207" y="229"/>
                    <a:pt x="4252" y="0"/>
                    <a:pt x="5680" y="111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6" name="Rectangle 195"/>
          <p:cNvSpPr/>
          <p:nvPr/>
        </p:nvSpPr>
        <p:spPr>
          <a:xfrm>
            <a:off x="6154992" y="1483359"/>
            <a:ext cx="5650321" cy="44619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Интерфейсы мобильных банков предоставляют набор услуг, избыточный для людей пенсионного возраста. Сложный интерфейс с многими функциями препятствует освоению и использованию мобильного банка пенсионерами, из-за чего они отказываются от этого или постоянно нуждаются в помощи.</a:t>
            </a:r>
            <a:endParaRPr lang="ru-RU" sz="2000" b="1" i="1" dirty="0" smtClean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6521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543192"/>
            <a:ext cx="10908254" cy="372016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just"/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Следует обратить внимание на такой инструмент как семейный банкинг.</a:t>
            </a:r>
            <a:endParaRPr lang="ru-RU" sz="2800" b="1" i="1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На </a:t>
            </a:r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данный момент на российском рынке не так много предложений по семейному банкингу, и почти все исполняют аналог “тумбочки” - общего хранилища средств. </a:t>
            </a:r>
            <a:endParaRPr lang="ru-RU" sz="2800" b="1" i="1" dirty="0" smtClean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Мы предлагаем расширить это </a:t>
            </a:r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понятие, чтобы в рамках семьи её члены могли не только вместе накапливать </a:t>
            </a:r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средства и </a:t>
            </a:r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распоряжаться </a:t>
            </a:r>
            <a:r>
              <a:rPr lang="ru-RU" sz="2800" b="1" i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ими, </a:t>
            </a:r>
            <a:r>
              <a:rPr lang="ru-RU" sz="2800" b="1" i="1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но и помогать друг другу в освоении банка. </a:t>
            </a:r>
            <a:endParaRPr lang="ru-RU" sz="2800" b="1" i="1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i="1" dirty="0" smtClean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594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261527"/>
            <a:ext cx="10908254" cy="412933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ru-RU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Увеличение </a:t>
            </a:r>
            <a:r>
              <a:rPr lang="ru-RU" sz="2800" dirty="0" err="1">
                <a:solidFill>
                  <a:schemeClr val="bg1">
                    <a:lumMod val="85000"/>
                  </a:schemeClr>
                </a:solidFill>
              </a:rPr>
              <a:t>кешбэка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, снижение процентной ставки по кредиту, скидки при посещении врача и др. для членов семьи. Чем больше членов в семье и чем активнее они пользуются интернет-банкингом, тем больше “плюшки” для каждого из членов, каким именно из них пользоваться - решают сами в зависимости от потребности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конкретного члена семьи</a:t>
            </a:r>
            <a:endParaRPr lang="ru-RU" sz="2800" dirty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Индивидуально (для пользователя и группы) настраиваемый интерфейс, который можно создать в режиме конструктора из стандартных элементов, меняя положение, цвет, размер шрифта и 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т.д. Упрощенный и настроенный под конкретного пользователя интерфейс упростит работы с приложением. Это может сделать один из членов семьи, тем самым снимая часть нагрузки с банковских работников.</a:t>
            </a:r>
            <a:endParaRPr lang="ru-RU" sz="2800" dirty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Доступ к шаблонам членов семьи без счета 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списания и возможность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пополнить счета/карты членов семьи без заполнения 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реквизитов. Это упростит переводы внутри семьи ускорит оплату услуг (мобильный, коммунальные услуги)</a:t>
            </a:r>
            <a:endParaRPr lang="ru-RU" sz="2800" dirty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0908254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между собой родственными или юридическими отношениями - “семейный круг” может включать друзей, коллег, людей объединенных общим увлечением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514350" lvl="0" indent="-51435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4"/>
            </a:pPr>
            <a:endParaRPr lang="ru-RU" sz="2800" dirty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</a:t>
            </a:r>
            <a:endParaRPr lang="ru-RU" sz="2800" dirty="0">
              <a:solidFill>
                <a:schemeClr val="bg1">
                  <a:lumMod val="8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271</Words>
  <Application>Microsoft Office PowerPoint</Application>
  <PresentationFormat>Широкоэкранный</PresentationFormat>
  <Paragraphs>42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Dmitriy Egorov</cp:lastModifiedBy>
  <cp:revision>18</cp:revision>
  <dcterms:created xsi:type="dcterms:W3CDTF">2021-09-04T16:04:20Z</dcterms:created>
  <dcterms:modified xsi:type="dcterms:W3CDTF">2021-09-04T20:30:04Z</dcterms:modified>
</cp:coreProperties>
</file>